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Poppins" panose="00000500000000000000" pitchFamily="2" charset="0"/>
      <p:regular r:id="rId13"/>
    </p:embeddedFont>
    <p:embeddedFont>
      <p:font typeface="Poppins Bold" panose="00000800000000000000" charset="0"/>
      <p:regular r:id="rId14"/>
    </p:embeddedFont>
    <p:embeddedFont>
      <p:font typeface="Poppins ExtraBold" panose="00000900000000000000" pitchFamily="2" charset="0"/>
      <p:regular r:id="rId15"/>
      <p:bold r:id="rId16"/>
      <p:boldItalic r:id="rId17"/>
    </p:embeddedFont>
    <p:embeddedFont>
      <p:font typeface="Poppins Medium" panose="00000600000000000000" pitchFamily="2" charset="0"/>
      <p:regular r:id="rId18"/>
      <p:italic r:id="rId19"/>
    </p:embeddedFont>
    <p:embeddedFont>
      <p:font typeface="Poppins Medium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473722" y="3367643"/>
            <a:ext cx="1785578" cy="4736056"/>
            <a:chOff x="0" y="0"/>
            <a:chExt cx="764635" cy="20281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64635" cy="2028113"/>
            </a:xfrm>
            <a:custGeom>
              <a:avLst/>
              <a:gdLst/>
              <a:ahLst/>
              <a:cxnLst/>
              <a:rect l="l" t="t" r="r" b="b"/>
              <a:pathLst>
                <a:path w="764635" h="2028113">
                  <a:moveTo>
                    <a:pt x="640175" y="2028113"/>
                  </a:moveTo>
                  <a:lnTo>
                    <a:pt x="124460" y="2028113"/>
                  </a:lnTo>
                  <a:cubicBezTo>
                    <a:pt x="55880" y="2028113"/>
                    <a:pt x="0" y="1972233"/>
                    <a:pt x="0" y="190365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40175" y="0"/>
                  </a:lnTo>
                  <a:cubicBezTo>
                    <a:pt x="708755" y="0"/>
                    <a:pt x="764635" y="55880"/>
                    <a:pt x="764635" y="124460"/>
                  </a:cubicBezTo>
                  <a:lnTo>
                    <a:pt x="764635" y="1903653"/>
                  </a:lnTo>
                  <a:cubicBezTo>
                    <a:pt x="764635" y="1972233"/>
                    <a:pt x="708755" y="2028113"/>
                    <a:pt x="640175" y="2028113"/>
                  </a:cubicBezTo>
                  <a:close/>
                </a:path>
              </a:pathLst>
            </a:custGeom>
            <a:solidFill>
              <a:srgbClr val="F2FA5A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135524" y="2496754"/>
            <a:ext cx="6327256" cy="6370317"/>
            <a:chOff x="0" y="0"/>
            <a:chExt cx="2709509" cy="27279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709509" cy="2727950"/>
            </a:xfrm>
            <a:custGeom>
              <a:avLst/>
              <a:gdLst/>
              <a:ahLst/>
              <a:cxnLst/>
              <a:rect l="l" t="t" r="r" b="b"/>
              <a:pathLst>
                <a:path w="2709509" h="2727950">
                  <a:moveTo>
                    <a:pt x="2585049" y="2727950"/>
                  </a:moveTo>
                  <a:lnTo>
                    <a:pt x="124460" y="2727950"/>
                  </a:lnTo>
                  <a:cubicBezTo>
                    <a:pt x="55880" y="2727950"/>
                    <a:pt x="0" y="2672069"/>
                    <a:pt x="0" y="260349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585050" y="0"/>
                  </a:lnTo>
                  <a:cubicBezTo>
                    <a:pt x="2653629" y="0"/>
                    <a:pt x="2709509" y="55880"/>
                    <a:pt x="2709509" y="124460"/>
                  </a:cubicBezTo>
                  <a:lnTo>
                    <a:pt x="2709509" y="2603490"/>
                  </a:lnTo>
                  <a:cubicBezTo>
                    <a:pt x="2709509" y="2672070"/>
                    <a:pt x="2653629" y="2727950"/>
                    <a:pt x="2585050" y="2727950"/>
                  </a:cubicBezTo>
                  <a:close/>
                </a:path>
              </a:pathLst>
            </a:custGeom>
            <a:solidFill>
              <a:srgbClr val="FF008E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0930205" y="3367643"/>
            <a:ext cx="4736056" cy="4736056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2"/>
              <a:stretch>
                <a:fillRect t="-13541" b="-103081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2051866" y="7691306"/>
            <a:ext cx="2493653" cy="824788"/>
            <a:chOff x="0" y="0"/>
            <a:chExt cx="2085421" cy="68976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85421" cy="689763"/>
            </a:xfrm>
            <a:custGeom>
              <a:avLst/>
              <a:gdLst/>
              <a:ahLst/>
              <a:cxnLst/>
              <a:rect l="l" t="t" r="r" b="b"/>
              <a:pathLst>
                <a:path w="2085421" h="689763">
                  <a:moveTo>
                    <a:pt x="1960961" y="689763"/>
                  </a:moveTo>
                  <a:lnTo>
                    <a:pt x="124460" y="689763"/>
                  </a:lnTo>
                  <a:cubicBezTo>
                    <a:pt x="55880" y="689763"/>
                    <a:pt x="0" y="633883"/>
                    <a:pt x="0" y="56530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960961" y="0"/>
                  </a:lnTo>
                  <a:cubicBezTo>
                    <a:pt x="2029541" y="0"/>
                    <a:pt x="2085421" y="55880"/>
                    <a:pt x="2085421" y="124460"/>
                  </a:cubicBezTo>
                  <a:lnTo>
                    <a:pt x="2085421" y="565303"/>
                  </a:lnTo>
                  <a:cubicBezTo>
                    <a:pt x="2085421" y="633883"/>
                    <a:pt x="2029541" y="689763"/>
                    <a:pt x="1960961" y="689763"/>
                  </a:cubicBezTo>
                  <a:close/>
                </a:path>
              </a:pathLst>
            </a:custGeom>
            <a:solidFill>
              <a:srgbClr val="00C897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2052326" y="7759726"/>
            <a:ext cx="2493653" cy="592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6"/>
              </a:lnSpc>
            </a:pPr>
            <a:r>
              <a:rPr lang="en-US" sz="3290">
                <a:solidFill>
                  <a:srgbClr val="FFFFFF"/>
                </a:solidFill>
                <a:latin typeface="Poppins Medium"/>
              </a:rPr>
              <a:t>ITEL 304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3717505"/>
            <a:ext cx="8716563" cy="2851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228"/>
              </a:lnSpc>
            </a:pPr>
            <a:r>
              <a:rPr lang="en-US" sz="9356">
                <a:solidFill>
                  <a:srgbClr val="FFFFFF"/>
                </a:solidFill>
                <a:latin typeface="Poppins Bold"/>
              </a:rPr>
              <a:t>BAO UNIFORM INVENTORY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572583"/>
            <a:ext cx="2043409" cy="45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43"/>
              </a:lnSpc>
            </a:pPr>
            <a:r>
              <a:rPr lang="en-US" sz="3250" spc="-256" dirty="0">
                <a:solidFill>
                  <a:srgbClr val="FFFFFF"/>
                </a:solidFill>
                <a:latin typeface="Poppins Bold"/>
              </a:rPr>
              <a:t>GROUP  2</a:t>
            </a:r>
          </a:p>
        </p:txBody>
      </p:sp>
      <p:sp>
        <p:nvSpPr>
          <p:cNvPr id="13" name="AutoShape 13"/>
          <p:cNvSpPr/>
          <p:nvPr/>
        </p:nvSpPr>
        <p:spPr>
          <a:xfrm>
            <a:off x="7495459" y="1028782"/>
            <a:ext cx="1074571" cy="0"/>
          </a:xfrm>
          <a:prstGeom prst="line">
            <a:avLst/>
          </a:prstGeom>
          <a:ln w="19050" cap="flat">
            <a:solidFill>
              <a:srgbClr val="00C8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7495459" y="526353"/>
            <a:ext cx="1239220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Home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734679" y="526353"/>
            <a:ext cx="161027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 dirty="0">
                <a:solidFill>
                  <a:srgbClr val="FFFFFF"/>
                </a:solidFill>
                <a:latin typeface="Poppins"/>
              </a:rPr>
              <a:t>Objectives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602133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Statement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991605" y="526353"/>
            <a:ext cx="134159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 dirty="0">
                <a:solidFill>
                  <a:srgbClr val="FFFFFF"/>
                </a:solidFill>
                <a:latin typeface="Poppins"/>
              </a:rPr>
              <a:t>Features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590379" y="526353"/>
            <a:ext cx="180179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 dirty="0">
                <a:solidFill>
                  <a:srgbClr val="FFFFFF"/>
                </a:solidFill>
                <a:latin typeface="Poppins"/>
              </a:rPr>
              <a:t>Development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296869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 dirty="0">
                <a:solidFill>
                  <a:srgbClr val="FFFFFF"/>
                </a:solidFill>
                <a:latin typeface="Poppins"/>
              </a:rPr>
              <a:t>Solution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112421" y="2674378"/>
            <a:ext cx="10545955" cy="6466374"/>
            <a:chOff x="0" y="0"/>
            <a:chExt cx="3767701" cy="231020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67701" cy="2310209"/>
            </a:xfrm>
            <a:custGeom>
              <a:avLst/>
              <a:gdLst/>
              <a:ahLst/>
              <a:cxnLst/>
              <a:rect l="l" t="t" r="r" b="b"/>
              <a:pathLst>
                <a:path w="3767701" h="2310209">
                  <a:moveTo>
                    <a:pt x="3643241" y="2310209"/>
                  </a:moveTo>
                  <a:lnTo>
                    <a:pt x="124460" y="2310209"/>
                  </a:lnTo>
                  <a:cubicBezTo>
                    <a:pt x="55880" y="2310209"/>
                    <a:pt x="0" y="2254329"/>
                    <a:pt x="0" y="218574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643241" y="0"/>
                  </a:lnTo>
                  <a:cubicBezTo>
                    <a:pt x="3711821" y="0"/>
                    <a:pt x="3767701" y="55880"/>
                    <a:pt x="3767701" y="124460"/>
                  </a:cubicBezTo>
                  <a:lnTo>
                    <a:pt x="3767701" y="2185749"/>
                  </a:lnTo>
                  <a:cubicBezTo>
                    <a:pt x="3767701" y="2254329"/>
                    <a:pt x="3711821" y="2310209"/>
                    <a:pt x="3643241" y="2310209"/>
                  </a:cubicBezTo>
                  <a:close/>
                </a:path>
              </a:pathLst>
            </a:custGeom>
            <a:solidFill>
              <a:srgbClr val="FF008E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8142778" y="4966018"/>
            <a:ext cx="8049147" cy="33320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90"/>
              </a:lnSpc>
            </a:pPr>
            <a:r>
              <a:rPr lang="en-US" sz="3600" dirty="0">
                <a:solidFill>
                  <a:srgbClr val="FFFFFF"/>
                </a:solidFill>
                <a:latin typeface="Poppins"/>
              </a:rPr>
              <a:t>1. To Monitor the Stocks of Uniforms in Business Affair Office (BAO) in such a way that it is neither overstock nor understock.</a:t>
            </a:r>
          </a:p>
          <a:p>
            <a:pPr>
              <a:lnSpc>
                <a:spcPts val="3690"/>
              </a:lnSpc>
            </a:pPr>
            <a:endParaRPr lang="en-US" sz="3600" dirty="0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3690"/>
              </a:lnSpc>
            </a:pPr>
            <a:r>
              <a:rPr lang="en-US" sz="3600" dirty="0">
                <a:solidFill>
                  <a:srgbClr val="FFFFFF"/>
                </a:solidFill>
                <a:latin typeface="Poppins"/>
              </a:rPr>
              <a:t>2. To Provide a better level of Customer's Service.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042955" y="3653405"/>
            <a:ext cx="4604006" cy="979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27"/>
              </a:lnSpc>
              <a:spcBef>
                <a:spcPct val="0"/>
              </a:spcBef>
            </a:pPr>
            <a:r>
              <a:rPr lang="en-US" sz="5575" dirty="0">
                <a:solidFill>
                  <a:srgbClr val="FFFFFF"/>
                </a:solidFill>
                <a:latin typeface="Poppins Medium Bold"/>
              </a:rPr>
              <a:t>OBJECTIVES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572583"/>
            <a:ext cx="5083721" cy="456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43"/>
              </a:lnSpc>
            </a:pPr>
            <a:r>
              <a:rPr lang="en-US" sz="3250" spc="-256">
                <a:solidFill>
                  <a:srgbClr val="FFFFFF"/>
                </a:solidFill>
                <a:latin typeface="Poppins Bold"/>
              </a:rPr>
              <a:t>BAO UNIFORM INVENTORY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-952465" y="2674378"/>
            <a:ext cx="8049147" cy="8049147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2"/>
              <a:stretch>
                <a:fillRect l="-24921" r="-24921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7096682" y="9140752"/>
            <a:ext cx="1260014" cy="1412956"/>
            <a:chOff x="0" y="0"/>
            <a:chExt cx="426227" cy="47796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26227" cy="477963"/>
            </a:xfrm>
            <a:custGeom>
              <a:avLst/>
              <a:gdLst/>
              <a:ahLst/>
              <a:cxnLst/>
              <a:rect l="l" t="t" r="r" b="b"/>
              <a:pathLst>
                <a:path w="426227" h="477963">
                  <a:moveTo>
                    <a:pt x="0" y="0"/>
                  </a:moveTo>
                  <a:lnTo>
                    <a:pt x="426227" y="0"/>
                  </a:lnTo>
                  <a:lnTo>
                    <a:pt x="426227" y="477963"/>
                  </a:lnTo>
                  <a:lnTo>
                    <a:pt x="0" y="477963"/>
                  </a:lnTo>
                  <a:close/>
                </a:path>
              </a:pathLst>
            </a:custGeom>
            <a:solidFill>
              <a:srgbClr val="F2FA5A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356696" y="9140752"/>
            <a:ext cx="1260014" cy="1412956"/>
            <a:chOff x="0" y="0"/>
            <a:chExt cx="426227" cy="47796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26227" cy="477963"/>
            </a:xfrm>
            <a:custGeom>
              <a:avLst/>
              <a:gdLst/>
              <a:ahLst/>
              <a:cxnLst/>
              <a:rect l="l" t="t" r="r" b="b"/>
              <a:pathLst>
                <a:path w="426227" h="477963">
                  <a:moveTo>
                    <a:pt x="0" y="0"/>
                  </a:moveTo>
                  <a:lnTo>
                    <a:pt x="426227" y="0"/>
                  </a:lnTo>
                  <a:lnTo>
                    <a:pt x="426227" y="477963"/>
                  </a:lnTo>
                  <a:lnTo>
                    <a:pt x="0" y="477963"/>
                  </a:lnTo>
                  <a:close/>
                </a:path>
              </a:pathLst>
            </a:custGeom>
            <a:solidFill>
              <a:srgbClr val="00C897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1186123" y="9607366"/>
            <a:ext cx="1528444" cy="28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Poppins"/>
              </a:rPr>
              <a:t>Page | 002</a:t>
            </a:r>
          </a:p>
        </p:txBody>
      </p:sp>
      <p:sp>
        <p:nvSpPr>
          <p:cNvPr id="14" name="AutoShape 14"/>
          <p:cNvSpPr/>
          <p:nvPr/>
        </p:nvSpPr>
        <p:spPr>
          <a:xfrm>
            <a:off x="9002533" y="1009650"/>
            <a:ext cx="1074571" cy="0"/>
          </a:xfrm>
          <a:prstGeom prst="line">
            <a:avLst/>
          </a:prstGeom>
          <a:ln w="19050" cap="flat">
            <a:solidFill>
              <a:srgbClr val="00C8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7495459" y="526353"/>
            <a:ext cx="1239220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Home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734679" y="526353"/>
            <a:ext cx="161027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Objectives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602133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Statement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991605" y="526353"/>
            <a:ext cx="134159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Features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590379" y="526353"/>
            <a:ext cx="180179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Development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296869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Solution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369996"/>
            <a:ext cx="8894093" cy="8246269"/>
            <a:chOff x="0" y="0"/>
            <a:chExt cx="2942256" cy="27279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42257" cy="2727950"/>
            </a:xfrm>
            <a:custGeom>
              <a:avLst/>
              <a:gdLst/>
              <a:ahLst/>
              <a:cxnLst/>
              <a:rect l="l" t="t" r="r" b="b"/>
              <a:pathLst>
                <a:path w="2942257" h="2727950">
                  <a:moveTo>
                    <a:pt x="2817796" y="2727950"/>
                  </a:moveTo>
                  <a:lnTo>
                    <a:pt x="124460" y="2727950"/>
                  </a:lnTo>
                  <a:cubicBezTo>
                    <a:pt x="55880" y="2727950"/>
                    <a:pt x="0" y="2672069"/>
                    <a:pt x="0" y="260349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817797" y="0"/>
                  </a:lnTo>
                  <a:cubicBezTo>
                    <a:pt x="2886377" y="0"/>
                    <a:pt x="2942257" y="55880"/>
                    <a:pt x="2942257" y="124460"/>
                  </a:cubicBezTo>
                  <a:lnTo>
                    <a:pt x="2942257" y="2603490"/>
                  </a:lnTo>
                  <a:cubicBezTo>
                    <a:pt x="2942257" y="2672070"/>
                    <a:pt x="2886377" y="2727950"/>
                    <a:pt x="2817797" y="2727950"/>
                  </a:cubicBezTo>
                  <a:close/>
                </a:path>
              </a:pathLst>
            </a:custGeom>
            <a:solidFill>
              <a:srgbClr val="FF008E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057400" y="1369996"/>
            <a:ext cx="6057900" cy="8227219"/>
            <a:chOff x="0" y="0"/>
            <a:chExt cx="2049216" cy="278303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49216" cy="2783034"/>
            </a:xfrm>
            <a:custGeom>
              <a:avLst/>
              <a:gdLst/>
              <a:ahLst/>
              <a:cxnLst/>
              <a:rect l="l" t="t" r="r" b="b"/>
              <a:pathLst>
                <a:path w="2049216" h="2783034">
                  <a:moveTo>
                    <a:pt x="0" y="0"/>
                  </a:moveTo>
                  <a:lnTo>
                    <a:pt x="2049216" y="0"/>
                  </a:lnTo>
                  <a:lnTo>
                    <a:pt x="2049216" y="2783034"/>
                  </a:lnTo>
                  <a:lnTo>
                    <a:pt x="0" y="2783034"/>
                  </a:lnTo>
                  <a:close/>
                </a:path>
              </a:pathLst>
            </a:custGeom>
            <a:solidFill>
              <a:srgbClr val="252A34">
                <a:alpha val="9804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057400" y="9597215"/>
            <a:ext cx="6057900" cy="1276357"/>
            <a:chOff x="0" y="0"/>
            <a:chExt cx="2049216" cy="43175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49216" cy="431755"/>
            </a:xfrm>
            <a:custGeom>
              <a:avLst/>
              <a:gdLst/>
              <a:ahLst/>
              <a:cxnLst/>
              <a:rect l="l" t="t" r="r" b="b"/>
              <a:pathLst>
                <a:path w="2049216" h="431755">
                  <a:moveTo>
                    <a:pt x="0" y="0"/>
                  </a:moveTo>
                  <a:lnTo>
                    <a:pt x="2049216" y="0"/>
                  </a:lnTo>
                  <a:lnTo>
                    <a:pt x="2049216" y="431755"/>
                  </a:lnTo>
                  <a:lnTo>
                    <a:pt x="0" y="431755"/>
                  </a:lnTo>
                  <a:close/>
                </a:path>
              </a:pathLst>
            </a:custGeom>
            <a:solidFill>
              <a:srgbClr val="F2FA5A"/>
            </a:solidFill>
          </p:spPr>
        </p:sp>
      </p:grpSp>
      <p:sp>
        <p:nvSpPr>
          <p:cNvPr id="8" name="AutoShape 8"/>
          <p:cNvSpPr/>
          <p:nvPr/>
        </p:nvSpPr>
        <p:spPr>
          <a:xfrm>
            <a:off x="10925331" y="8216090"/>
            <a:ext cx="2341033" cy="0"/>
          </a:xfrm>
          <a:prstGeom prst="line">
            <a:avLst/>
          </a:prstGeom>
          <a:ln w="28575" cap="rnd">
            <a:solidFill>
              <a:srgbClr val="00C8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846404" y="1924112"/>
            <a:ext cx="6865835" cy="7033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Poppins"/>
              </a:rPr>
              <a:t>1. Business Affair Office (BAO) often encounter understock of uniforms specifically during the beginning of the school year.</a:t>
            </a:r>
          </a:p>
          <a:p>
            <a:pPr>
              <a:lnSpc>
                <a:spcPts val="5039"/>
              </a:lnSpc>
            </a:pPr>
            <a:endParaRPr lang="en-US" sz="3599" dirty="0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5039"/>
              </a:lnSpc>
            </a:pPr>
            <a:r>
              <a:rPr lang="en-US" sz="3599" dirty="0">
                <a:solidFill>
                  <a:srgbClr val="FFFFFF"/>
                </a:solidFill>
                <a:latin typeface="Poppins"/>
              </a:rPr>
              <a:t>2. Office Staff often check the availability of specific uniforms manually or by using manpower.</a:t>
            </a:r>
          </a:p>
          <a:p>
            <a:pPr>
              <a:lnSpc>
                <a:spcPts val="5039"/>
              </a:lnSpc>
            </a:pPr>
            <a:endParaRPr lang="en-US" sz="3599" dirty="0">
              <a:solidFill>
                <a:srgbClr val="FFFFFF"/>
              </a:solidFill>
              <a:latin typeface="Poppi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925331" y="3517963"/>
            <a:ext cx="6700046" cy="496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FFFFFF"/>
                </a:solidFill>
                <a:latin typeface="Poppins ExtraBold"/>
              </a:rPr>
              <a:t>STATEMENT OF THE PROBLEM</a:t>
            </a:r>
          </a:p>
          <a:p>
            <a:pPr>
              <a:lnSpc>
                <a:spcPts val="9600"/>
              </a:lnSpc>
            </a:pPr>
            <a:endParaRPr lang="en-US" sz="8000" dirty="0">
              <a:solidFill>
                <a:srgbClr val="FFFFFF"/>
              </a:solidFill>
              <a:latin typeface="Poppins Extra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186123" y="9607366"/>
            <a:ext cx="1528444" cy="28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Poppins"/>
              </a:rPr>
              <a:t>Page | 003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563058"/>
            <a:ext cx="4250622" cy="367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35"/>
              </a:lnSpc>
            </a:pPr>
            <a:r>
              <a:rPr lang="en-US" sz="2601" spc="-205">
                <a:solidFill>
                  <a:srgbClr val="FFFFFF"/>
                </a:solidFill>
                <a:latin typeface="Poppins Bold"/>
              </a:rPr>
              <a:t>BAO UNIFORM INVENTORY</a:t>
            </a:r>
          </a:p>
        </p:txBody>
      </p:sp>
      <p:sp>
        <p:nvSpPr>
          <p:cNvPr id="13" name="AutoShape 13"/>
          <p:cNvSpPr/>
          <p:nvPr/>
        </p:nvSpPr>
        <p:spPr>
          <a:xfrm rot="80856">
            <a:off x="10602177" y="945393"/>
            <a:ext cx="1301868" cy="0"/>
          </a:xfrm>
          <a:prstGeom prst="line">
            <a:avLst/>
          </a:prstGeom>
          <a:ln w="19050" cap="flat">
            <a:solidFill>
              <a:srgbClr val="00C8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7495459" y="526353"/>
            <a:ext cx="1239220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Home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734679" y="526353"/>
            <a:ext cx="161027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Objectives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602133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Statement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991605" y="526353"/>
            <a:ext cx="134159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Features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590379" y="526353"/>
            <a:ext cx="180179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Development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296869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Solution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505105"/>
            <a:ext cx="15629676" cy="7635646"/>
            <a:chOff x="0" y="0"/>
            <a:chExt cx="5583937" cy="27279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83937" cy="2727950"/>
            </a:xfrm>
            <a:custGeom>
              <a:avLst/>
              <a:gdLst/>
              <a:ahLst/>
              <a:cxnLst/>
              <a:rect l="l" t="t" r="r" b="b"/>
              <a:pathLst>
                <a:path w="5583937" h="2727950">
                  <a:moveTo>
                    <a:pt x="5459477" y="2727950"/>
                  </a:moveTo>
                  <a:lnTo>
                    <a:pt x="124460" y="2727950"/>
                  </a:lnTo>
                  <a:cubicBezTo>
                    <a:pt x="55880" y="2727950"/>
                    <a:pt x="0" y="2672069"/>
                    <a:pt x="0" y="260349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459477" y="0"/>
                  </a:lnTo>
                  <a:cubicBezTo>
                    <a:pt x="5528057" y="0"/>
                    <a:pt x="5583937" y="55880"/>
                    <a:pt x="5583937" y="124460"/>
                  </a:cubicBezTo>
                  <a:lnTo>
                    <a:pt x="5583937" y="2603490"/>
                  </a:lnTo>
                  <a:cubicBezTo>
                    <a:pt x="5583937" y="2672070"/>
                    <a:pt x="5528057" y="2727950"/>
                    <a:pt x="5459477" y="2727950"/>
                  </a:cubicBezTo>
                  <a:close/>
                </a:path>
              </a:pathLst>
            </a:custGeom>
            <a:solidFill>
              <a:srgbClr val="FF008E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536882" y="1505105"/>
            <a:ext cx="3963203" cy="7635646"/>
            <a:chOff x="0" y="0"/>
            <a:chExt cx="1447850" cy="278947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447850" cy="2789479"/>
            </a:xfrm>
            <a:custGeom>
              <a:avLst/>
              <a:gdLst/>
              <a:ahLst/>
              <a:cxnLst/>
              <a:rect l="l" t="t" r="r" b="b"/>
              <a:pathLst>
                <a:path w="1447850" h="2789479">
                  <a:moveTo>
                    <a:pt x="0" y="0"/>
                  </a:moveTo>
                  <a:lnTo>
                    <a:pt x="1447850" y="0"/>
                  </a:lnTo>
                  <a:lnTo>
                    <a:pt x="1447850" y="2789479"/>
                  </a:lnTo>
                  <a:lnTo>
                    <a:pt x="0" y="2789479"/>
                  </a:lnTo>
                  <a:close/>
                </a:path>
              </a:pathLst>
            </a:custGeom>
            <a:solidFill>
              <a:srgbClr val="252A34">
                <a:alpha val="9804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3277712" y="-469244"/>
            <a:ext cx="3963203" cy="1972144"/>
            <a:chOff x="0" y="0"/>
            <a:chExt cx="1447850" cy="72047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447850" cy="720470"/>
            </a:xfrm>
            <a:custGeom>
              <a:avLst/>
              <a:gdLst/>
              <a:ahLst/>
              <a:cxnLst/>
              <a:rect l="l" t="t" r="r" b="b"/>
              <a:pathLst>
                <a:path w="1447850" h="720470">
                  <a:moveTo>
                    <a:pt x="0" y="0"/>
                  </a:moveTo>
                  <a:lnTo>
                    <a:pt x="1447850" y="0"/>
                  </a:lnTo>
                  <a:lnTo>
                    <a:pt x="1447850" y="720470"/>
                  </a:lnTo>
                  <a:lnTo>
                    <a:pt x="0" y="720470"/>
                  </a:lnTo>
                  <a:close/>
                </a:path>
              </a:pathLst>
            </a:custGeom>
            <a:solidFill>
              <a:srgbClr val="F2FA5A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886094" y="1939787"/>
            <a:ext cx="6746439" cy="6746439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2"/>
              <a:stretch>
                <a:fillRect l="-38938" r="-38938"/>
              </a:stretch>
            </a:blipFill>
          </p:spPr>
        </p:sp>
      </p:grpSp>
      <p:sp>
        <p:nvSpPr>
          <p:cNvPr id="10" name="AutoShape 10"/>
          <p:cNvSpPr/>
          <p:nvPr/>
        </p:nvSpPr>
        <p:spPr>
          <a:xfrm>
            <a:off x="9852312" y="8032508"/>
            <a:ext cx="2167683" cy="0"/>
          </a:xfrm>
          <a:prstGeom prst="line">
            <a:avLst/>
          </a:prstGeom>
          <a:ln w="28575" cap="rnd">
            <a:solidFill>
              <a:srgbClr val="00072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1" name="Group 11"/>
          <p:cNvGrpSpPr/>
          <p:nvPr/>
        </p:nvGrpSpPr>
        <p:grpSpPr>
          <a:xfrm>
            <a:off x="14004955" y="1502901"/>
            <a:ext cx="1163042" cy="873773"/>
            <a:chOff x="0" y="0"/>
            <a:chExt cx="1447850" cy="108774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47850" cy="1087744"/>
            </a:xfrm>
            <a:custGeom>
              <a:avLst/>
              <a:gdLst/>
              <a:ahLst/>
              <a:cxnLst/>
              <a:rect l="l" t="t" r="r" b="b"/>
              <a:pathLst>
                <a:path w="1447850" h="1087744">
                  <a:moveTo>
                    <a:pt x="0" y="0"/>
                  </a:moveTo>
                  <a:lnTo>
                    <a:pt x="1447850" y="0"/>
                  </a:lnTo>
                  <a:lnTo>
                    <a:pt x="1447850" y="1087744"/>
                  </a:lnTo>
                  <a:lnTo>
                    <a:pt x="0" y="1087744"/>
                  </a:lnTo>
                  <a:close/>
                </a:path>
              </a:pathLst>
            </a:custGeom>
            <a:solidFill>
              <a:srgbClr val="00C897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9684327" y="4437748"/>
            <a:ext cx="6107175" cy="19660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154"/>
              </a:lnSpc>
            </a:pPr>
            <a:r>
              <a:rPr lang="en-US" sz="3681" dirty="0">
                <a:solidFill>
                  <a:srgbClr val="FFFFFF"/>
                </a:solidFill>
                <a:latin typeface="Poppins"/>
              </a:rPr>
              <a:t>Business Affair Office (BAO) Uniform Inventory</a:t>
            </a:r>
          </a:p>
          <a:p>
            <a:pPr>
              <a:lnSpc>
                <a:spcPts val="5154"/>
              </a:lnSpc>
            </a:pPr>
            <a:endParaRPr lang="en-US" sz="3681" dirty="0">
              <a:solidFill>
                <a:srgbClr val="FFFFFF"/>
              </a:solidFill>
              <a:latin typeface="Poppi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687234" y="3312355"/>
            <a:ext cx="6606396" cy="11444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222"/>
              </a:lnSpc>
            </a:pPr>
            <a:r>
              <a:rPr lang="en-US" sz="7407" spc="222">
                <a:solidFill>
                  <a:srgbClr val="FFFFFF"/>
                </a:solidFill>
                <a:latin typeface="Poppins ExtraBold"/>
              </a:rPr>
              <a:t>SOLUTION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563058"/>
            <a:ext cx="4230614" cy="360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35"/>
              </a:lnSpc>
            </a:pPr>
            <a:r>
              <a:rPr lang="en-US" sz="2601" spc="-205">
                <a:solidFill>
                  <a:srgbClr val="F2FA5A"/>
                </a:solidFill>
                <a:latin typeface="Poppins Bold"/>
              </a:rPr>
              <a:t>BAO  UNIFORM</a:t>
            </a:r>
            <a:r>
              <a:rPr lang="en-US" sz="2601" spc="-205">
                <a:solidFill>
                  <a:srgbClr val="00072B"/>
                </a:solidFill>
                <a:latin typeface="Poppins Bold"/>
              </a:rPr>
              <a:t> INVENTORY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186123" y="9607366"/>
            <a:ext cx="1667746" cy="28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Poppins"/>
              </a:rPr>
              <a:t>Page | 004</a:t>
            </a:r>
          </a:p>
        </p:txBody>
      </p:sp>
      <p:sp>
        <p:nvSpPr>
          <p:cNvPr id="17" name="AutoShape 17"/>
          <p:cNvSpPr/>
          <p:nvPr/>
        </p:nvSpPr>
        <p:spPr>
          <a:xfrm>
            <a:off x="12316583" y="923251"/>
            <a:ext cx="1074571" cy="0"/>
          </a:xfrm>
          <a:prstGeom prst="line">
            <a:avLst/>
          </a:prstGeom>
          <a:ln w="19050" cap="flat">
            <a:solidFill>
              <a:srgbClr val="00C8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TextBox 18"/>
          <p:cNvSpPr txBox="1"/>
          <p:nvPr/>
        </p:nvSpPr>
        <p:spPr>
          <a:xfrm>
            <a:off x="7495459" y="526353"/>
            <a:ext cx="1239220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Home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734679" y="526353"/>
            <a:ext cx="161027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Objectives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602133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Statement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991605" y="526353"/>
            <a:ext cx="134159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Features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590379" y="526353"/>
            <a:ext cx="180179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Development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296869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Solution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9445" y="3161152"/>
            <a:ext cx="540380" cy="516453"/>
            <a:chOff x="0" y="0"/>
            <a:chExt cx="690996" cy="660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90996" cy="660400"/>
            </a:xfrm>
            <a:custGeom>
              <a:avLst/>
              <a:gdLst/>
              <a:ahLst/>
              <a:cxnLst/>
              <a:rect l="l" t="t" r="r" b="b"/>
              <a:pathLst>
                <a:path w="690996" h="660400">
                  <a:moveTo>
                    <a:pt x="5665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6536" y="0"/>
                  </a:lnTo>
                  <a:cubicBezTo>
                    <a:pt x="635116" y="0"/>
                    <a:pt x="690996" y="55880"/>
                    <a:pt x="690996" y="124460"/>
                  </a:cubicBezTo>
                  <a:lnTo>
                    <a:pt x="690996" y="535940"/>
                  </a:lnTo>
                  <a:cubicBezTo>
                    <a:pt x="690996" y="604520"/>
                    <a:pt x="635116" y="660400"/>
                    <a:pt x="566536" y="660400"/>
                  </a:cubicBezTo>
                  <a:close/>
                </a:path>
              </a:pathLst>
            </a:custGeom>
            <a:solidFill>
              <a:srgbClr val="00C897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9144000" y="1671644"/>
            <a:ext cx="11484511" cy="7711367"/>
            <a:chOff x="0" y="0"/>
            <a:chExt cx="2664368" cy="178901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664369" cy="1789012"/>
            </a:xfrm>
            <a:custGeom>
              <a:avLst/>
              <a:gdLst/>
              <a:ahLst/>
              <a:cxnLst/>
              <a:rect l="l" t="t" r="r" b="b"/>
              <a:pathLst>
                <a:path w="2664369" h="1789012">
                  <a:moveTo>
                    <a:pt x="2539908" y="1789012"/>
                  </a:moveTo>
                  <a:lnTo>
                    <a:pt x="124460" y="1789012"/>
                  </a:lnTo>
                  <a:cubicBezTo>
                    <a:pt x="55880" y="1789012"/>
                    <a:pt x="0" y="1733132"/>
                    <a:pt x="0" y="166455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539909" y="0"/>
                  </a:lnTo>
                  <a:cubicBezTo>
                    <a:pt x="2608489" y="0"/>
                    <a:pt x="2664369" y="55880"/>
                    <a:pt x="2664369" y="124460"/>
                  </a:cubicBezTo>
                  <a:lnTo>
                    <a:pt x="2664369" y="1664552"/>
                  </a:lnTo>
                  <a:cubicBezTo>
                    <a:pt x="2664369" y="1733132"/>
                    <a:pt x="2608489" y="1789012"/>
                    <a:pt x="2539909" y="1789012"/>
                  </a:cubicBezTo>
                  <a:close/>
                </a:path>
              </a:pathLst>
            </a:custGeom>
            <a:solidFill>
              <a:srgbClr val="FF008E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658376" y="2611474"/>
            <a:ext cx="1996311" cy="5110628"/>
            <a:chOff x="0" y="0"/>
            <a:chExt cx="660400" cy="169064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60400" cy="1690648"/>
            </a:xfrm>
            <a:custGeom>
              <a:avLst/>
              <a:gdLst/>
              <a:ahLst/>
              <a:cxnLst/>
              <a:rect l="l" t="t" r="r" b="b"/>
              <a:pathLst>
                <a:path w="660400" h="1690648">
                  <a:moveTo>
                    <a:pt x="535940" y="1690648"/>
                  </a:moveTo>
                  <a:lnTo>
                    <a:pt x="124460" y="1690648"/>
                  </a:lnTo>
                  <a:cubicBezTo>
                    <a:pt x="55880" y="1690648"/>
                    <a:pt x="0" y="1634768"/>
                    <a:pt x="0" y="156618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1566188"/>
                  </a:lnTo>
                  <a:cubicBezTo>
                    <a:pt x="660400" y="1634768"/>
                    <a:pt x="604520" y="1690648"/>
                    <a:pt x="535940" y="1690648"/>
                  </a:cubicBezTo>
                  <a:close/>
                </a:path>
              </a:pathLst>
            </a:custGeom>
            <a:solidFill>
              <a:srgbClr val="F2FA5A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557585" y="2090963"/>
            <a:ext cx="6508883" cy="9763324"/>
            <a:chOff x="0" y="0"/>
            <a:chExt cx="6350000" cy="9525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51626" t="-10995" r="-73974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099445" y="3839531"/>
            <a:ext cx="540380" cy="516453"/>
            <a:chOff x="0" y="0"/>
            <a:chExt cx="690996" cy="660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90996" cy="660400"/>
            </a:xfrm>
            <a:custGeom>
              <a:avLst/>
              <a:gdLst/>
              <a:ahLst/>
              <a:cxnLst/>
              <a:rect l="l" t="t" r="r" b="b"/>
              <a:pathLst>
                <a:path w="690996" h="660400">
                  <a:moveTo>
                    <a:pt x="5665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6536" y="0"/>
                  </a:lnTo>
                  <a:cubicBezTo>
                    <a:pt x="635116" y="0"/>
                    <a:pt x="690996" y="55880"/>
                    <a:pt x="690996" y="124460"/>
                  </a:cubicBezTo>
                  <a:lnTo>
                    <a:pt x="690996" y="535940"/>
                  </a:lnTo>
                  <a:cubicBezTo>
                    <a:pt x="690996" y="604520"/>
                    <a:pt x="635116" y="660400"/>
                    <a:pt x="566536" y="660400"/>
                  </a:cubicBezTo>
                  <a:close/>
                </a:path>
              </a:pathLst>
            </a:custGeom>
            <a:solidFill>
              <a:srgbClr val="00C897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99445" y="4517909"/>
            <a:ext cx="540380" cy="516453"/>
            <a:chOff x="0" y="0"/>
            <a:chExt cx="690996" cy="660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90996" cy="660400"/>
            </a:xfrm>
            <a:custGeom>
              <a:avLst/>
              <a:gdLst/>
              <a:ahLst/>
              <a:cxnLst/>
              <a:rect l="l" t="t" r="r" b="b"/>
              <a:pathLst>
                <a:path w="690996" h="660400">
                  <a:moveTo>
                    <a:pt x="5665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6536" y="0"/>
                  </a:lnTo>
                  <a:cubicBezTo>
                    <a:pt x="635116" y="0"/>
                    <a:pt x="690996" y="55880"/>
                    <a:pt x="690996" y="124460"/>
                  </a:cubicBezTo>
                  <a:lnTo>
                    <a:pt x="690996" y="535940"/>
                  </a:lnTo>
                  <a:cubicBezTo>
                    <a:pt x="690996" y="604520"/>
                    <a:pt x="635116" y="660400"/>
                    <a:pt x="566536" y="660400"/>
                  </a:cubicBezTo>
                  <a:close/>
                </a:path>
              </a:pathLst>
            </a:custGeom>
            <a:solidFill>
              <a:srgbClr val="00C897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099445" y="5196288"/>
            <a:ext cx="540380" cy="516453"/>
            <a:chOff x="0" y="0"/>
            <a:chExt cx="690996" cy="660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90996" cy="660400"/>
            </a:xfrm>
            <a:custGeom>
              <a:avLst/>
              <a:gdLst/>
              <a:ahLst/>
              <a:cxnLst/>
              <a:rect l="l" t="t" r="r" b="b"/>
              <a:pathLst>
                <a:path w="690996" h="660400">
                  <a:moveTo>
                    <a:pt x="5665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6536" y="0"/>
                  </a:lnTo>
                  <a:cubicBezTo>
                    <a:pt x="635116" y="0"/>
                    <a:pt x="690996" y="55880"/>
                    <a:pt x="690996" y="124460"/>
                  </a:cubicBezTo>
                  <a:lnTo>
                    <a:pt x="690996" y="535940"/>
                  </a:lnTo>
                  <a:cubicBezTo>
                    <a:pt x="690996" y="604520"/>
                    <a:pt x="635116" y="660400"/>
                    <a:pt x="566536" y="660400"/>
                  </a:cubicBezTo>
                  <a:close/>
                </a:path>
              </a:pathLst>
            </a:custGeom>
            <a:solidFill>
              <a:srgbClr val="00C897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099445" y="5874666"/>
            <a:ext cx="540380" cy="516453"/>
            <a:chOff x="0" y="0"/>
            <a:chExt cx="690996" cy="660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90996" cy="660400"/>
            </a:xfrm>
            <a:custGeom>
              <a:avLst/>
              <a:gdLst/>
              <a:ahLst/>
              <a:cxnLst/>
              <a:rect l="l" t="t" r="r" b="b"/>
              <a:pathLst>
                <a:path w="690996" h="660400">
                  <a:moveTo>
                    <a:pt x="5665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6536" y="0"/>
                  </a:lnTo>
                  <a:cubicBezTo>
                    <a:pt x="635116" y="0"/>
                    <a:pt x="690996" y="55880"/>
                    <a:pt x="690996" y="124460"/>
                  </a:cubicBezTo>
                  <a:lnTo>
                    <a:pt x="690996" y="535940"/>
                  </a:lnTo>
                  <a:cubicBezTo>
                    <a:pt x="690996" y="604520"/>
                    <a:pt x="635116" y="660400"/>
                    <a:pt x="566536" y="660400"/>
                  </a:cubicBezTo>
                  <a:close/>
                </a:path>
              </a:pathLst>
            </a:custGeom>
            <a:solidFill>
              <a:srgbClr val="00C897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099445" y="6553045"/>
            <a:ext cx="540380" cy="516453"/>
            <a:chOff x="0" y="0"/>
            <a:chExt cx="690996" cy="6604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90996" cy="660400"/>
            </a:xfrm>
            <a:custGeom>
              <a:avLst/>
              <a:gdLst/>
              <a:ahLst/>
              <a:cxnLst/>
              <a:rect l="l" t="t" r="r" b="b"/>
              <a:pathLst>
                <a:path w="690996" h="660400">
                  <a:moveTo>
                    <a:pt x="5665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6536" y="0"/>
                  </a:lnTo>
                  <a:cubicBezTo>
                    <a:pt x="635116" y="0"/>
                    <a:pt x="690996" y="55880"/>
                    <a:pt x="690996" y="124460"/>
                  </a:cubicBezTo>
                  <a:lnTo>
                    <a:pt x="690996" y="535940"/>
                  </a:lnTo>
                  <a:cubicBezTo>
                    <a:pt x="690996" y="604520"/>
                    <a:pt x="635116" y="660400"/>
                    <a:pt x="566536" y="660400"/>
                  </a:cubicBezTo>
                  <a:close/>
                </a:path>
              </a:pathLst>
            </a:custGeom>
            <a:solidFill>
              <a:srgbClr val="00C897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099445" y="7221898"/>
            <a:ext cx="540380" cy="516453"/>
            <a:chOff x="0" y="0"/>
            <a:chExt cx="690996" cy="6604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90996" cy="660400"/>
            </a:xfrm>
            <a:custGeom>
              <a:avLst/>
              <a:gdLst/>
              <a:ahLst/>
              <a:cxnLst/>
              <a:rect l="l" t="t" r="r" b="b"/>
              <a:pathLst>
                <a:path w="690996" h="660400">
                  <a:moveTo>
                    <a:pt x="56653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6536" y="0"/>
                  </a:lnTo>
                  <a:cubicBezTo>
                    <a:pt x="635116" y="0"/>
                    <a:pt x="690996" y="55880"/>
                    <a:pt x="690996" y="124460"/>
                  </a:cubicBezTo>
                  <a:lnTo>
                    <a:pt x="690996" y="535940"/>
                  </a:lnTo>
                  <a:cubicBezTo>
                    <a:pt x="690996" y="604520"/>
                    <a:pt x="635116" y="660400"/>
                    <a:pt x="566536" y="660400"/>
                  </a:cubicBezTo>
                  <a:close/>
                </a:path>
              </a:pathLst>
            </a:custGeom>
            <a:solidFill>
              <a:srgbClr val="00C897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028700" y="2052270"/>
            <a:ext cx="7106763" cy="11088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28"/>
              </a:lnSpc>
            </a:pPr>
            <a:r>
              <a:rPr lang="en-US" sz="7232" spc="216">
                <a:solidFill>
                  <a:srgbClr val="FFFFFF"/>
                </a:solidFill>
                <a:latin typeface="Poppins ExtraBold"/>
              </a:rPr>
              <a:t>FEATURES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933318" y="3065902"/>
            <a:ext cx="3062725" cy="616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4"/>
              </a:lnSpc>
            </a:pPr>
            <a:r>
              <a:rPr lang="en-US" sz="3481" dirty="0">
                <a:solidFill>
                  <a:srgbClr val="FFFFFF"/>
                </a:solidFill>
                <a:latin typeface="Poppins"/>
              </a:rPr>
              <a:t>Admin Login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10565" y="3320049"/>
            <a:ext cx="918141" cy="333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1"/>
              </a:lnSpc>
            </a:pPr>
            <a:r>
              <a:rPr lang="en-US" sz="2226" spc="211">
                <a:solidFill>
                  <a:srgbClr val="FFFFFF"/>
                </a:solidFill>
                <a:latin typeface="Poppins Medium"/>
              </a:rPr>
              <a:t>01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28700" y="563058"/>
            <a:ext cx="4007302" cy="367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35"/>
              </a:lnSpc>
            </a:pPr>
            <a:r>
              <a:rPr lang="en-US" sz="2601" spc="-205">
                <a:solidFill>
                  <a:srgbClr val="FFFFFF"/>
                </a:solidFill>
                <a:latin typeface="Poppins Bold"/>
              </a:rPr>
              <a:t>BAO UNIFROM INVENTORY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99445" y="9607366"/>
            <a:ext cx="1667746" cy="28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Poppins"/>
              </a:rPr>
              <a:t>Page | 005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933318" y="3710951"/>
            <a:ext cx="2867118" cy="61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1"/>
              </a:lnSpc>
            </a:pPr>
            <a:r>
              <a:rPr lang="en-US" sz="3479">
                <a:solidFill>
                  <a:srgbClr val="FFFFFF"/>
                </a:solidFill>
                <a:latin typeface="Poppins"/>
              </a:rPr>
              <a:t>Homepage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0565" y="3924713"/>
            <a:ext cx="918141" cy="333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1"/>
              </a:lnSpc>
            </a:pPr>
            <a:r>
              <a:rPr lang="en-US" sz="2226" spc="211">
                <a:solidFill>
                  <a:srgbClr val="FFFFFF"/>
                </a:solidFill>
                <a:latin typeface="Poppins Medium"/>
              </a:rPr>
              <a:t>02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933318" y="4422659"/>
            <a:ext cx="3062725" cy="616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4"/>
              </a:lnSpc>
            </a:pPr>
            <a:r>
              <a:rPr lang="en-US" sz="3481">
                <a:solidFill>
                  <a:srgbClr val="FFFFFF"/>
                </a:solidFill>
                <a:latin typeface="Poppins"/>
              </a:rPr>
              <a:t>List Page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10565" y="4676806"/>
            <a:ext cx="918141" cy="333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1"/>
              </a:lnSpc>
            </a:pPr>
            <a:r>
              <a:rPr lang="en-US" sz="2226" spc="211">
                <a:solidFill>
                  <a:srgbClr val="FFFFFF"/>
                </a:solidFill>
                <a:latin typeface="Poppins Medium"/>
              </a:rPr>
              <a:t>03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933318" y="5071538"/>
            <a:ext cx="6306757" cy="61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1"/>
              </a:lnSpc>
            </a:pPr>
            <a:r>
              <a:rPr lang="en-US" sz="3479">
                <a:solidFill>
                  <a:srgbClr val="FFFFFF"/>
                </a:solidFill>
                <a:latin typeface="Poppins"/>
              </a:rPr>
              <a:t>Registration of Uniform Page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10565" y="5281470"/>
            <a:ext cx="918141" cy="333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1"/>
              </a:lnSpc>
            </a:pPr>
            <a:r>
              <a:rPr lang="en-US" sz="2226" spc="211">
                <a:solidFill>
                  <a:srgbClr val="FFFFFF"/>
                </a:solidFill>
                <a:latin typeface="Poppins Medium"/>
              </a:rPr>
              <a:t>04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933318" y="5779416"/>
            <a:ext cx="3983578" cy="616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4"/>
              </a:lnSpc>
            </a:pPr>
            <a:r>
              <a:rPr lang="en-US" sz="3481">
                <a:solidFill>
                  <a:srgbClr val="FFFFFF"/>
                </a:solidFill>
                <a:latin typeface="Poppins"/>
              </a:rPr>
              <a:t>Edit/Delete page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10565" y="6033563"/>
            <a:ext cx="918141" cy="333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1"/>
              </a:lnSpc>
            </a:pPr>
            <a:r>
              <a:rPr lang="en-US" sz="2226" spc="211">
                <a:solidFill>
                  <a:srgbClr val="FFFFFF"/>
                </a:solidFill>
                <a:latin typeface="Poppins Medium"/>
              </a:rPr>
              <a:t>05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933318" y="6449298"/>
            <a:ext cx="3676352" cy="6164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1"/>
              </a:lnSpc>
            </a:pPr>
            <a:r>
              <a:rPr lang="en-US" sz="3479">
                <a:solidFill>
                  <a:srgbClr val="FFFFFF"/>
                </a:solidFill>
                <a:latin typeface="Poppins"/>
              </a:rPr>
              <a:t>Handbook Page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10565" y="6638227"/>
            <a:ext cx="918141" cy="333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1"/>
              </a:lnSpc>
            </a:pPr>
            <a:r>
              <a:rPr lang="en-US" sz="2226" spc="211">
                <a:solidFill>
                  <a:srgbClr val="FFFFFF"/>
                </a:solidFill>
                <a:latin typeface="Poppins Medium"/>
              </a:rPr>
              <a:t>06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933318" y="7126648"/>
            <a:ext cx="3636393" cy="616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4"/>
              </a:lnSpc>
            </a:pPr>
            <a:r>
              <a:rPr lang="en-US" sz="3481">
                <a:solidFill>
                  <a:srgbClr val="FFFFFF"/>
                </a:solidFill>
                <a:latin typeface="Poppins"/>
              </a:rPr>
              <a:t>Search Feature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10565" y="7380795"/>
            <a:ext cx="918141" cy="333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1"/>
              </a:lnSpc>
            </a:pPr>
            <a:r>
              <a:rPr lang="en-US" sz="2226" spc="211">
                <a:solidFill>
                  <a:srgbClr val="FFFFFF"/>
                </a:solidFill>
                <a:latin typeface="Poppins Medium"/>
              </a:rPr>
              <a:t>07</a:t>
            </a:r>
          </a:p>
        </p:txBody>
      </p:sp>
      <p:sp>
        <p:nvSpPr>
          <p:cNvPr id="39" name="AutoShape 39"/>
          <p:cNvSpPr/>
          <p:nvPr/>
        </p:nvSpPr>
        <p:spPr>
          <a:xfrm>
            <a:off x="13991605" y="920562"/>
            <a:ext cx="1074571" cy="0"/>
          </a:xfrm>
          <a:prstGeom prst="line">
            <a:avLst/>
          </a:prstGeom>
          <a:ln w="19050" cap="flat">
            <a:solidFill>
              <a:srgbClr val="00C8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0" name="TextBox 40"/>
          <p:cNvSpPr txBox="1"/>
          <p:nvPr/>
        </p:nvSpPr>
        <p:spPr>
          <a:xfrm>
            <a:off x="7495459" y="526353"/>
            <a:ext cx="1239220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Home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8734679" y="526353"/>
            <a:ext cx="161027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Objectives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0602133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Statement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3991605" y="526353"/>
            <a:ext cx="134159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Features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5590379" y="526353"/>
            <a:ext cx="180179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Development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2296869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Solution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46404" y="1548247"/>
            <a:ext cx="14968589" cy="7794792"/>
            <a:chOff x="0" y="0"/>
            <a:chExt cx="5238569" cy="27279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38569" cy="2727950"/>
            </a:xfrm>
            <a:custGeom>
              <a:avLst/>
              <a:gdLst/>
              <a:ahLst/>
              <a:cxnLst/>
              <a:rect l="l" t="t" r="r" b="b"/>
              <a:pathLst>
                <a:path w="5238569" h="2727950">
                  <a:moveTo>
                    <a:pt x="5114109" y="2727950"/>
                  </a:moveTo>
                  <a:lnTo>
                    <a:pt x="124460" y="2727950"/>
                  </a:lnTo>
                  <a:cubicBezTo>
                    <a:pt x="55880" y="2727950"/>
                    <a:pt x="0" y="2672069"/>
                    <a:pt x="0" y="260349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114109" y="0"/>
                  </a:lnTo>
                  <a:cubicBezTo>
                    <a:pt x="5182689" y="0"/>
                    <a:pt x="5238569" y="55880"/>
                    <a:pt x="5238569" y="124460"/>
                  </a:cubicBezTo>
                  <a:lnTo>
                    <a:pt x="5238569" y="2603490"/>
                  </a:lnTo>
                  <a:cubicBezTo>
                    <a:pt x="5238569" y="2672070"/>
                    <a:pt x="5182689" y="2727950"/>
                    <a:pt x="5114109" y="2727950"/>
                  </a:cubicBezTo>
                  <a:close/>
                </a:path>
              </a:pathLst>
            </a:custGeom>
            <a:solidFill>
              <a:srgbClr val="FF008E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912813" y="2378788"/>
            <a:ext cx="3097213" cy="6005484"/>
            <a:chOff x="0" y="0"/>
            <a:chExt cx="1024589" cy="19866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24590" cy="1986675"/>
            </a:xfrm>
            <a:custGeom>
              <a:avLst/>
              <a:gdLst/>
              <a:ahLst/>
              <a:cxnLst/>
              <a:rect l="l" t="t" r="r" b="b"/>
              <a:pathLst>
                <a:path w="1024590" h="1986675">
                  <a:moveTo>
                    <a:pt x="900129" y="1986675"/>
                  </a:moveTo>
                  <a:lnTo>
                    <a:pt x="124460" y="1986675"/>
                  </a:lnTo>
                  <a:cubicBezTo>
                    <a:pt x="55880" y="1986675"/>
                    <a:pt x="0" y="1930795"/>
                    <a:pt x="0" y="186221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00130" y="0"/>
                  </a:lnTo>
                  <a:cubicBezTo>
                    <a:pt x="968710" y="0"/>
                    <a:pt x="1024590" y="55880"/>
                    <a:pt x="1024590" y="124460"/>
                  </a:cubicBezTo>
                  <a:lnTo>
                    <a:pt x="1024590" y="1862215"/>
                  </a:lnTo>
                  <a:cubicBezTo>
                    <a:pt x="1024590" y="1930795"/>
                    <a:pt x="968710" y="1986675"/>
                    <a:pt x="900130" y="1986675"/>
                  </a:cubicBezTo>
                  <a:close/>
                </a:path>
              </a:pathLst>
            </a:custGeom>
            <a:solidFill>
              <a:srgbClr val="F2FA5A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473006" y="1527989"/>
            <a:ext cx="7797043" cy="7797043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1270"/>
            </a:xfrm>
            <a:custGeom>
              <a:avLst/>
              <a:gdLst/>
              <a:ahLst/>
              <a:cxnLst/>
              <a:rect l="l" t="t" r="r" b="b"/>
              <a:pathLst>
                <a:path w="6350000" h="6351270">
                  <a:moveTo>
                    <a:pt x="0" y="5955030"/>
                  </a:moveTo>
                  <a:lnTo>
                    <a:pt x="0" y="394970"/>
                  </a:lnTo>
                  <a:cubicBezTo>
                    <a:pt x="0" y="176530"/>
                    <a:pt x="176530" y="0"/>
                    <a:pt x="394970" y="0"/>
                  </a:cubicBezTo>
                  <a:lnTo>
                    <a:pt x="5956300" y="0"/>
                  </a:lnTo>
                  <a:cubicBezTo>
                    <a:pt x="6173470" y="0"/>
                    <a:pt x="6350000" y="176530"/>
                    <a:pt x="6350000" y="394970"/>
                  </a:cubicBezTo>
                  <a:cubicBezTo>
                    <a:pt x="6350000" y="394970"/>
                    <a:pt x="6350000" y="394970"/>
                    <a:pt x="6350000" y="394970"/>
                  </a:cubicBezTo>
                  <a:lnTo>
                    <a:pt x="6350000" y="5956300"/>
                  </a:lnTo>
                  <a:cubicBezTo>
                    <a:pt x="6350000" y="6174740"/>
                    <a:pt x="6173470" y="6351270"/>
                    <a:pt x="5955030" y="6351270"/>
                  </a:cubicBezTo>
                  <a:lnTo>
                    <a:pt x="5955030" y="6351270"/>
                  </a:lnTo>
                  <a:lnTo>
                    <a:pt x="394970" y="6351270"/>
                  </a:lnTo>
                  <a:cubicBezTo>
                    <a:pt x="176530" y="6350000"/>
                    <a:pt x="0" y="6173470"/>
                    <a:pt x="0" y="5955030"/>
                  </a:cubicBezTo>
                  <a:cubicBezTo>
                    <a:pt x="0" y="5955030"/>
                    <a:pt x="0" y="5955030"/>
                    <a:pt x="0" y="5955030"/>
                  </a:cubicBezTo>
                  <a:close/>
                </a:path>
              </a:pathLst>
            </a:custGeom>
            <a:blipFill>
              <a:blip r:embed="rId2"/>
              <a:stretch>
                <a:fillRect l="-57141" r="-28510"/>
              </a:stretch>
            </a:blipFill>
          </p:spPr>
        </p:sp>
      </p:grpSp>
      <p:sp>
        <p:nvSpPr>
          <p:cNvPr id="8" name="AutoShape 8"/>
          <p:cNvSpPr/>
          <p:nvPr/>
        </p:nvSpPr>
        <p:spPr>
          <a:xfrm>
            <a:off x="10093262" y="2351778"/>
            <a:ext cx="2212863" cy="0"/>
          </a:xfrm>
          <a:prstGeom prst="line">
            <a:avLst/>
          </a:prstGeom>
          <a:ln w="28575" cap="rnd">
            <a:solidFill>
              <a:srgbClr val="00C8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0093262" y="2566499"/>
            <a:ext cx="6129772" cy="1686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31"/>
              </a:lnSpc>
            </a:pPr>
            <a:r>
              <a:rPr lang="en-US" sz="5704" spc="171">
                <a:solidFill>
                  <a:srgbClr val="FFFFFF"/>
                </a:solidFill>
                <a:latin typeface="Poppins ExtraBold"/>
              </a:rPr>
              <a:t>FUTURE DEVELOPMENT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93262" y="4177171"/>
            <a:ext cx="6258374" cy="4631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50"/>
              </a:lnSpc>
            </a:pPr>
            <a:r>
              <a:rPr lang="en-US" sz="2893">
                <a:solidFill>
                  <a:srgbClr val="FFFFFF"/>
                </a:solidFill>
                <a:latin typeface="Poppins"/>
              </a:rPr>
              <a:t>1. Products on the list will not be limited to uniforms only.</a:t>
            </a:r>
          </a:p>
          <a:p>
            <a:pPr>
              <a:lnSpc>
                <a:spcPts val="4050"/>
              </a:lnSpc>
            </a:pPr>
            <a:endParaRPr lang="en-US" sz="2893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4050"/>
              </a:lnSpc>
            </a:pPr>
            <a:r>
              <a:rPr lang="en-US" sz="2893">
                <a:solidFill>
                  <a:srgbClr val="FFFFFF"/>
                </a:solidFill>
                <a:latin typeface="Poppins"/>
              </a:rPr>
              <a:t>2. Search Feature.</a:t>
            </a:r>
          </a:p>
          <a:p>
            <a:pPr>
              <a:lnSpc>
                <a:spcPts val="4050"/>
              </a:lnSpc>
            </a:pPr>
            <a:endParaRPr lang="en-US" sz="2893">
              <a:solidFill>
                <a:srgbClr val="FFFFFF"/>
              </a:solidFill>
              <a:latin typeface="Poppins"/>
            </a:endParaRPr>
          </a:p>
          <a:p>
            <a:pPr>
              <a:lnSpc>
                <a:spcPts val="4050"/>
              </a:lnSpc>
            </a:pPr>
            <a:r>
              <a:rPr lang="en-US" sz="2893">
                <a:solidFill>
                  <a:srgbClr val="FFFFFF"/>
                </a:solidFill>
                <a:latin typeface="Poppins"/>
              </a:rPr>
              <a:t>3. Create a Customer Side Website where students, professors and staffs can reserve uniforms online.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63058"/>
            <a:ext cx="4342828" cy="367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35"/>
              </a:lnSpc>
            </a:pPr>
            <a:r>
              <a:rPr lang="en-US" sz="2601" spc="-205">
                <a:solidFill>
                  <a:srgbClr val="FFFFFF"/>
                </a:solidFill>
                <a:latin typeface="Poppins Bold"/>
              </a:rPr>
              <a:t>BAO UNIFORM INVENTORY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186123" y="9607366"/>
            <a:ext cx="1667746" cy="28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Poppins"/>
              </a:rPr>
              <a:t>Page | 006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5731835" y="930087"/>
            <a:ext cx="1518878" cy="0"/>
          </a:xfrm>
          <a:prstGeom prst="line">
            <a:avLst/>
          </a:prstGeom>
          <a:ln w="19050" cap="flat">
            <a:solidFill>
              <a:srgbClr val="00C8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7495459" y="526353"/>
            <a:ext cx="1239220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Home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734679" y="526353"/>
            <a:ext cx="161027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Objectives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602133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Statement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991605" y="526353"/>
            <a:ext cx="134159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Features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590379" y="526353"/>
            <a:ext cx="180179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Development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296869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Solution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1614557"/>
            <a:ext cx="11938844" cy="7530178"/>
            <a:chOff x="0" y="0"/>
            <a:chExt cx="3949491" cy="24910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949491" cy="2491060"/>
            </a:xfrm>
            <a:custGeom>
              <a:avLst/>
              <a:gdLst/>
              <a:ahLst/>
              <a:cxnLst/>
              <a:rect l="l" t="t" r="r" b="b"/>
              <a:pathLst>
                <a:path w="3949491" h="2491060">
                  <a:moveTo>
                    <a:pt x="3825031" y="2491059"/>
                  </a:moveTo>
                  <a:lnTo>
                    <a:pt x="124460" y="2491059"/>
                  </a:lnTo>
                  <a:cubicBezTo>
                    <a:pt x="55880" y="2491059"/>
                    <a:pt x="0" y="2435179"/>
                    <a:pt x="0" y="236659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25031" y="0"/>
                  </a:lnTo>
                  <a:cubicBezTo>
                    <a:pt x="3893611" y="0"/>
                    <a:pt x="3949491" y="55880"/>
                    <a:pt x="3949491" y="124460"/>
                  </a:cubicBezTo>
                  <a:lnTo>
                    <a:pt x="3949491" y="2366600"/>
                  </a:lnTo>
                  <a:cubicBezTo>
                    <a:pt x="3949491" y="2435179"/>
                    <a:pt x="3893611" y="2491060"/>
                    <a:pt x="3825031" y="2491060"/>
                  </a:cubicBezTo>
                  <a:close/>
                </a:path>
              </a:pathLst>
            </a:custGeom>
            <a:solidFill>
              <a:srgbClr val="FF008E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983747" y="3542279"/>
            <a:ext cx="7750931" cy="3183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050"/>
              </a:lnSpc>
            </a:pPr>
            <a:r>
              <a:rPr lang="en-US" sz="10856" spc="325">
                <a:solidFill>
                  <a:srgbClr val="FFFFFF"/>
                </a:solidFill>
                <a:latin typeface="Poppins ExtraBold"/>
              </a:rPr>
              <a:t>THANK</a:t>
            </a:r>
          </a:p>
          <a:p>
            <a:pPr>
              <a:lnSpc>
                <a:spcPts val="12050"/>
              </a:lnSpc>
            </a:pPr>
            <a:r>
              <a:rPr lang="en-US" sz="10856" spc="325">
                <a:solidFill>
                  <a:srgbClr val="FFFFFF"/>
                </a:solidFill>
                <a:latin typeface="Poppins ExtraBold"/>
              </a:rPr>
              <a:t>YOU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1262055" y="2345562"/>
            <a:ext cx="3879191" cy="4124325"/>
            <a:chOff x="0" y="0"/>
            <a:chExt cx="1283276" cy="136436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83276" cy="1364369"/>
            </a:xfrm>
            <a:custGeom>
              <a:avLst/>
              <a:gdLst/>
              <a:ahLst/>
              <a:cxnLst/>
              <a:rect l="l" t="t" r="r" b="b"/>
              <a:pathLst>
                <a:path w="1283276" h="1364369">
                  <a:moveTo>
                    <a:pt x="1158816" y="1364369"/>
                  </a:moveTo>
                  <a:lnTo>
                    <a:pt x="124460" y="1364369"/>
                  </a:lnTo>
                  <a:cubicBezTo>
                    <a:pt x="55880" y="1364369"/>
                    <a:pt x="0" y="1308489"/>
                    <a:pt x="0" y="123990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158816" y="0"/>
                  </a:lnTo>
                  <a:cubicBezTo>
                    <a:pt x="1227396" y="0"/>
                    <a:pt x="1283276" y="55880"/>
                    <a:pt x="1283276" y="124460"/>
                  </a:cubicBezTo>
                  <a:lnTo>
                    <a:pt x="1283276" y="1239909"/>
                  </a:lnTo>
                  <a:cubicBezTo>
                    <a:pt x="1283276" y="1308489"/>
                    <a:pt x="1227396" y="1364369"/>
                    <a:pt x="1158816" y="1364369"/>
                  </a:cubicBezTo>
                  <a:close/>
                </a:path>
              </a:pathLst>
            </a:custGeom>
            <a:solidFill>
              <a:srgbClr val="F2FA5A"/>
            </a:solidFill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0203027" y="3370151"/>
            <a:ext cx="5997245" cy="8995868"/>
            <a:chOff x="0" y="0"/>
            <a:chExt cx="6350000" cy="9525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2"/>
              <a:stretch>
                <a:fillRect l="-100000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028700" y="563058"/>
            <a:ext cx="4128484" cy="367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35"/>
              </a:lnSpc>
            </a:pPr>
            <a:r>
              <a:rPr lang="en-US" sz="2601" spc="-205">
                <a:solidFill>
                  <a:srgbClr val="FFFFFF"/>
                </a:solidFill>
                <a:latin typeface="Poppins Bold"/>
              </a:rPr>
              <a:t>BAO UNIFORM INVENTORY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95459" y="526353"/>
            <a:ext cx="1239220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Home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34679" y="526353"/>
            <a:ext cx="161027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Objectives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602133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Statement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991605" y="526353"/>
            <a:ext cx="1341599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Features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590379" y="526353"/>
            <a:ext cx="180179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Development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296869" y="526353"/>
            <a:ext cx="1437561" cy="288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</a:rPr>
              <a:t>Solution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239</Words>
  <Application>Microsoft Office PowerPoint</Application>
  <PresentationFormat>Custom</PresentationFormat>
  <Paragraphs>89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Poppins ExtraBold</vt:lpstr>
      <vt:lpstr>Poppins Medium</vt:lpstr>
      <vt:lpstr>Poppins</vt:lpstr>
      <vt:lpstr>Poppins Medium Bold</vt:lpstr>
      <vt:lpstr>Arial</vt:lpstr>
      <vt:lpstr>Poppins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BAO Uniform Inventory</dc:title>
  <cp:lastModifiedBy>Raina Gemanel</cp:lastModifiedBy>
  <cp:revision>2</cp:revision>
  <dcterms:created xsi:type="dcterms:W3CDTF">2006-08-16T00:00:00Z</dcterms:created>
  <dcterms:modified xsi:type="dcterms:W3CDTF">2022-11-03T16:07:08Z</dcterms:modified>
  <dc:identifier>DAFQ3S827wg</dc:identifier>
</cp:coreProperties>
</file>

<file path=docProps/thumbnail.jpeg>
</file>